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62" r:id="rId5"/>
    <p:sldId id="263" r:id="rId6"/>
    <p:sldId id="264" r:id="rId7"/>
    <p:sldId id="266" r:id="rId8"/>
    <p:sldId id="265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9900"/>
    <a:srgbClr val="2F6614"/>
    <a:srgbClr val="663300"/>
    <a:srgbClr val="895146"/>
    <a:srgbClr val="FF00FF"/>
    <a:srgbClr val="0000FF"/>
    <a:srgbClr val="5EC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4041-1298-EFFA-82C1-72D2D1CC0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081DA-D853-169E-F774-DA7EDEEA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E3880-6D14-B328-A843-05676BEC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BE46-21C7-23E3-6137-75838DC8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1E0A-5547-9AA2-EAD6-8D9436D3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4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9A13-6740-2465-EA85-8ABBC8C5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7151-134C-31CD-194F-0CAFCC6F2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DA67-CF3B-E636-86D6-4359E008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653FC-AF91-025B-EFE1-57948531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73731-8B9C-0984-D574-3B875EBF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58667-4CC5-3B7D-D330-F752E7BCF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CDA54-B04F-1802-DC5B-790360053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D8D7-0F56-1BA4-BB83-C2045FD9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CFF41-368C-8AC1-EDCA-8BF5ECE7F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3070A-821A-502C-3816-81428C7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5D09-74C1-6CF4-72A6-E88F9009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1E0A-75D3-927C-0848-856E4D3D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8363C-E460-8E26-5DC8-2644998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B4FCF-33AE-6D13-3353-765EFA2A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A58F-C172-0A55-BB4D-413B4FBE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27A7-6E16-24D1-B8C2-98F0810C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79B2C-5A5F-BCAB-F093-17F31E163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A590D-31FE-CED9-C68E-F9C1BB7B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9773-AF9B-C15C-C173-2CF46701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5E241-0872-3B02-55D4-E8548CA4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2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86D4-90D9-0457-4B81-832E2B94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8473-8563-763A-CE8A-EEFFC252A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D1A97-F4F1-28EC-AE17-E06AC4113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FE138-EC61-3FD1-CA40-266DD4DE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60349-5EDE-AB39-C0AC-A6323E02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46E4-F1B9-7067-2518-47834F34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0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8384-7AB4-BFED-511D-3AD652ED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510A7-F610-722D-B415-2E67148C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44BAD-BDD7-6D66-A845-59657D3BD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0554-13E2-6F34-4800-4289B7E56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270B6-72BC-0660-1C43-190C35F6C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711C8-5BC8-FFAC-B590-5190ABB8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C06BD-2727-4EA1-70B5-C238E500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61948-9940-9FEB-9153-F63FC0DB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7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0E82-0C4D-C14F-3A68-EA76C76E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81AFA-9074-3DA8-0191-23DC095C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4FD1C-EEF5-CC8B-4603-44C1BA01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DFF04-5C95-D464-5C93-A2E74E10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DD559-85E1-8729-5292-B3FFA137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37589E-2B64-9ED5-4CCB-CF823E03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B4CE9-DC17-79B5-DAC2-F8DEB4A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8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08DC-E151-F922-1A8E-11EDD5A0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2A41F-DAD9-DEAF-624A-08044C62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3EF89-A57C-CF73-FDBB-2F5AE1AEB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43C02-443B-E225-E883-8D8B4D57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7A3A-18AB-559C-259E-022AB198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14785-136F-D8FC-A875-18143862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958E-29A0-2332-1AAF-7E09FCCF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2AB21-420B-1CA8-EF5E-F4B89795B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73423-BEA1-5C1E-C35D-DBA14C7A5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54126-6E55-1535-FD40-FE0C2C56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DDE62-E986-60DD-E9AF-105A7785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108DD-137C-FC03-C8A9-50AC0C86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4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70360-D954-E7AB-2662-B1757A6D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CADB2-58D8-258C-4C43-E849E0BB8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5E9A1-62E2-FE86-4C49-C721EED34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48030-C8F9-4F47-84D6-AC8A34E2EB00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1F36-C2F4-ED95-3033-C68ED78095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209A1-FC61-1EDE-99B5-045A583EF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AF95F-918C-474F-ACC9-D667263D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BC72F-1064-E21D-C634-F00E501FD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3"/>
          <a:stretch/>
        </p:blipFill>
        <p:spPr>
          <a:xfrm>
            <a:off x="775942" y="83950"/>
            <a:ext cx="8282333" cy="66900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0657F82-96CA-5742-FC73-7BAF8314E78B}"/>
              </a:ext>
            </a:extLst>
          </p:cNvPr>
          <p:cNvSpPr/>
          <p:nvPr/>
        </p:nvSpPr>
        <p:spPr>
          <a:xfrm>
            <a:off x="3257550" y="2759077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6821FC-B75C-1E79-753C-569B24693AC4}"/>
              </a:ext>
            </a:extLst>
          </p:cNvPr>
          <p:cNvSpPr/>
          <p:nvPr/>
        </p:nvSpPr>
        <p:spPr>
          <a:xfrm>
            <a:off x="3367088" y="3428999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46E5D-9474-53D6-A263-2B851F4FACAC}"/>
              </a:ext>
            </a:extLst>
          </p:cNvPr>
          <p:cNvSpPr/>
          <p:nvPr/>
        </p:nvSpPr>
        <p:spPr>
          <a:xfrm>
            <a:off x="3699139" y="3281625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5C356A-555B-E894-E7A3-3DE3D40F3461}"/>
              </a:ext>
            </a:extLst>
          </p:cNvPr>
          <p:cNvSpPr/>
          <p:nvPr/>
        </p:nvSpPr>
        <p:spPr>
          <a:xfrm>
            <a:off x="3639080" y="3619728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057D01-D24E-CBE6-8BC1-4E2B91CE5F4C}"/>
              </a:ext>
            </a:extLst>
          </p:cNvPr>
          <p:cNvSpPr/>
          <p:nvPr/>
        </p:nvSpPr>
        <p:spPr>
          <a:xfrm>
            <a:off x="3562614" y="3870039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716568-E8ED-A60C-6E3C-E7560599DC47}"/>
              </a:ext>
            </a:extLst>
          </p:cNvPr>
          <p:cNvSpPr/>
          <p:nvPr/>
        </p:nvSpPr>
        <p:spPr>
          <a:xfrm>
            <a:off x="3700197" y="5040530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6E554B-2519-29C7-56C0-E31F3D4EA0F0}"/>
              </a:ext>
            </a:extLst>
          </p:cNvPr>
          <p:cNvSpPr/>
          <p:nvPr/>
        </p:nvSpPr>
        <p:spPr>
          <a:xfrm>
            <a:off x="5281347" y="4412112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958530-3250-97BC-98DC-80C5B2230551}"/>
              </a:ext>
            </a:extLst>
          </p:cNvPr>
          <p:cNvSpPr/>
          <p:nvPr/>
        </p:nvSpPr>
        <p:spPr>
          <a:xfrm>
            <a:off x="5847576" y="4010169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A4D594-8CA6-3BAD-709E-5846A90B0869}"/>
              </a:ext>
            </a:extLst>
          </p:cNvPr>
          <p:cNvSpPr/>
          <p:nvPr/>
        </p:nvSpPr>
        <p:spPr>
          <a:xfrm>
            <a:off x="2903271" y="4265516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5D57EC-35B7-FFEC-5251-ED5F28AB1321}"/>
              </a:ext>
            </a:extLst>
          </p:cNvPr>
          <p:cNvSpPr/>
          <p:nvPr/>
        </p:nvSpPr>
        <p:spPr>
          <a:xfrm>
            <a:off x="2713702" y="3400952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C0241D4-8ADB-207C-7F6A-87C2DC68D300}"/>
              </a:ext>
            </a:extLst>
          </p:cNvPr>
          <p:cNvSpPr/>
          <p:nvPr/>
        </p:nvSpPr>
        <p:spPr>
          <a:xfrm>
            <a:off x="3122746" y="3576058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491AB-0C7C-24A9-BB4B-CFA058D363B2}"/>
              </a:ext>
            </a:extLst>
          </p:cNvPr>
          <p:cNvSpPr/>
          <p:nvPr/>
        </p:nvSpPr>
        <p:spPr>
          <a:xfrm>
            <a:off x="3149865" y="3870039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1C5CF5-0622-A2D3-78E9-544B2ABAD347}"/>
              </a:ext>
            </a:extLst>
          </p:cNvPr>
          <p:cNvSpPr/>
          <p:nvPr/>
        </p:nvSpPr>
        <p:spPr>
          <a:xfrm>
            <a:off x="4681273" y="2520423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CF65DA-FD44-DFC5-5C88-AB95D530AC3B}"/>
              </a:ext>
            </a:extLst>
          </p:cNvPr>
          <p:cNvSpPr/>
          <p:nvPr/>
        </p:nvSpPr>
        <p:spPr>
          <a:xfrm>
            <a:off x="4024313" y="2727036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4E9E7B-B5E8-B7F4-DCC0-E5E35C731F0F}"/>
              </a:ext>
            </a:extLst>
          </p:cNvPr>
          <p:cNvSpPr/>
          <p:nvPr/>
        </p:nvSpPr>
        <p:spPr>
          <a:xfrm>
            <a:off x="4680037" y="3233211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47707-B0E9-3550-D6EA-9E9621E2FA18}"/>
              </a:ext>
            </a:extLst>
          </p:cNvPr>
          <p:cNvSpPr/>
          <p:nvPr/>
        </p:nvSpPr>
        <p:spPr>
          <a:xfrm>
            <a:off x="4719373" y="3445776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C1B7B7-741F-35C0-AF02-449D0BB18C67}"/>
              </a:ext>
            </a:extLst>
          </p:cNvPr>
          <p:cNvSpPr/>
          <p:nvPr/>
        </p:nvSpPr>
        <p:spPr>
          <a:xfrm>
            <a:off x="4262967" y="3551308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6018B6-2A01-548E-E2BE-665F009CC498}"/>
              </a:ext>
            </a:extLst>
          </p:cNvPr>
          <p:cNvSpPr/>
          <p:nvPr/>
        </p:nvSpPr>
        <p:spPr>
          <a:xfrm>
            <a:off x="5857346" y="3058050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17C76-1483-0F7A-580D-0C4C10CE791F}"/>
              </a:ext>
            </a:extLst>
          </p:cNvPr>
          <p:cNvSpPr/>
          <p:nvPr/>
        </p:nvSpPr>
        <p:spPr>
          <a:xfrm>
            <a:off x="6177022" y="2727036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A9FAF8-20AE-DBE4-A29B-02E648584594}"/>
              </a:ext>
            </a:extLst>
          </p:cNvPr>
          <p:cNvSpPr/>
          <p:nvPr/>
        </p:nvSpPr>
        <p:spPr>
          <a:xfrm>
            <a:off x="6357997" y="2298411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FF0EE6-4293-0F89-BF97-2D4EEB90E8FB}"/>
              </a:ext>
            </a:extLst>
          </p:cNvPr>
          <p:cNvSpPr/>
          <p:nvPr/>
        </p:nvSpPr>
        <p:spPr>
          <a:xfrm>
            <a:off x="5900797" y="2126961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90B85C-E615-53A0-1931-B49F97EEB1F8}"/>
              </a:ext>
            </a:extLst>
          </p:cNvPr>
          <p:cNvSpPr/>
          <p:nvPr/>
        </p:nvSpPr>
        <p:spPr>
          <a:xfrm>
            <a:off x="3871972" y="1479261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6A2C13-8153-842D-F8B6-D0FFB1F7DB28}"/>
              </a:ext>
            </a:extLst>
          </p:cNvPr>
          <p:cNvSpPr/>
          <p:nvPr/>
        </p:nvSpPr>
        <p:spPr>
          <a:xfrm>
            <a:off x="2462272" y="1907886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059C9E-5001-716F-2DF0-4BC75A3E209A}"/>
              </a:ext>
            </a:extLst>
          </p:cNvPr>
          <p:cNvSpPr/>
          <p:nvPr/>
        </p:nvSpPr>
        <p:spPr>
          <a:xfrm>
            <a:off x="2452747" y="812511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133150E-62C9-DEBD-9856-7514659F358E}"/>
              </a:ext>
            </a:extLst>
          </p:cNvPr>
          <p:cNvSpPr/>
          <p:nvPr/>
        </p:nvSpPr>
        <p:spPr>
          <a:xfrm>
            <a:off x="1528822" y="745836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66DFF8-D7D9-B6A7-CBB5-FEE02E5A860E}"/>
              </a:ext>
            </a:extLst>
          </p:cNvPr>
          <p:cNvSpPr/>
          <p:nvPr/>
        </p:nvSpPr>
        <p:spPr>
          <a:xfrm>
            <a:off x="1224022" y="1183986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18A5AE-9E86-00DB-B79A-CCDB97B5863A}"/>
              </a:ext>
            </a:extLst>
          </p:cNvPr>
          <p:cNvSpPr/>
          <p:nvPr/>
        </p:nvSpPr>
        <p:spPr>
          <a:xfrm>
            <a:off x="1919347" y="1250661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AE220-A4C3-829C-72E6-CB3DFF8C86D2}"/>
              </a:ext>
            </a:extLst>
          </p:cNvPr>
          <p:cNvSpPr txBox="1"/>
          <p:nvPr/>
        </p:nvSpPr>
        <p:spPr>
          <a:xfrm>
            <a:off x="9739253" y="622152"/>
            <a:ext cx="221490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Well Groups: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NW of Sources</a:t>
            </a:r>
          </a:p>
          <a:p>
            <a:r>
              <a:rPr lang="en-US" dirty="0">
                <a:solidFill>
                  <a:srgbClr val="009900"/>
                </a:solidFill>
              </a:rPr>
              <a:t>100-D-56</a:t>
            </a:r>
          </a:p>
          <a:p>
            <a:r>
              <a:rPr lang="en-US" dirty="0"/>
              <a:t>100-D-100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East of 100-D-56</a:t>
            </a:r>
          </a:p>
          <a:p>
            <a:r>
              <a:rPr lang="en-US" dirty="0">
                <a:solidFill>
                  <a:srgbClr val="FF00FF"/>
                </a:solidFill>
              </a:rPr>
              <a:t>West of 100-D-100</a:t>
            </a:r>
          </a:p>
          <a:p>
            <a:r>
              <a:rPr lang="en-US" dirty="0">
                <a:solidFill>
                  <a:srgbClr val="7030A0"/>
                </a:solidFill>
              </a:rPr>
              <a:t>South of Sources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C42374-8BDB-4504-FCC2-D8AC121D5782}"/>
              </a:ext>
            </a:extLst>
          </p:cNvPr>
          <p:cNvSpPr/>
          <p:nvPr/>
        </p:nvSpPr>
        <p:spPr>
          <a:xfrm>
            <a:off x="9485994" y="1280854"/>
            <a:ext cx="91440" cy="9144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1EDBB0-BC54-8F45-0216-1498AB7B7C6A}"/>
              </a:ext>
            </a:extLst>
          </p:cNvPr>
          <p:cNvSpPr/>
          <p:nvPr/>
        </p:nvSpPr>
        <p:spPr>
          <a:xfrm>
            <a:off x="9485994" y="1560946"/>
            <a:ext cx="91440" cy="91440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F01C17-69C8-AB90-F973-AE5D2566C958}"/>
              </a:ext>
            </a:extLst>
          </p:cNvPr>
          <p:cNvSpPr/>
          <p:nvPr/>
        </p:nvSpPr>
        <p:spPr>
          <a:xfrm>
            <a:off x="9485994" y="1841038"/>
            <a:ext cx="91440" cy="914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DFADC4-001E-786A-42FB-50CAC0614834}"/>
              </a:ext>
            </a:extLst>
          </p:cNvPr>
          <p:cNvSpPr/>
          <p:nvPr/>
        </p:nvSpPr>
        <p:spPr>
          <a:xfrm>
            <a:off x="9485994" y="2121130"/>
            <a:ext cx="91440" cy="9144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D8581F-A72D-B6CD-38B5-13E0ECF3314B}"/>
              </a:ext>
            </a:extLst>
          </p:cNvPr>
          <p:cNvSpPr/>
          <p:nvPr/>
        </p:nvSpPr>
        <p:spPr>
          <a:xfrm>
            <a:off x="9485994" y="2401222"/>
            <a:ext cx="91440" cy="91440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D3B688-6582-B382-1E8A-4A1264666D81}"/>
              </a:ext>
            </a:extLst>
          </p:cNvPr>
          <p:cNvSpPr/>
          <p:nvPr/>
        </p:nvSpPr>
        <p:spPr>
          <a:xfrm>
            <a:off x="9485994" y="2681316"/>
            <a:ext cx="91440" cy="914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AE786D9-2EBB-9BA6-5D47-A579E36BB4A4}"/>
              </a:ext>
            </a:extLst>
          </p:cNvPr>
          <p:cNvSpPr/>
          <p:nvPr/>
        </p:nvSpPr>
        <p:spPr>
          <a:xfrm>
            <a:off x="4680037" y="2928411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8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7A11A0-4BFF-1450-A046-577325A2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99" y="0"/>
            <a:ext cx="9842200" cy="68580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0C88026D-350B-A4A9-C8AD-0F5A5A09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2091" r="70243" b="78954"/>
          <a:stretch/>
        </p:blipFill>
        <p:spPr>
          <a:xfrm>
            <a:off x="125506" y="0"/>
            <a:ext cx="2760216" cy="12998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DA6C76-777A-C497-7FDC-878DA3DBA358}"/>
              </a:ext>
            </a:extLst>
          </p:cNvPr>
          <p:cNvSpPr/>
          <p:nvPr/>
        </p:nvSpPr>
        <p:spPr>
          <a:xfrm>
            <a:off x="4262248" y="3510193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DF6373-4953-CC7C-F45B-D15B4EDA1D98}"/>
              </a:ext>
            </a:extLst>
          </p:cNvPr>
          <p:cNvSpPr/>
          <p:nvPr/>
        </p:nvSpPr>
        <p:spPr>
          <a:xfrm>
            <a:off x="4371786" y="4201887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97E363-77FF-EAB2-6CEF-25C12D8E5350}"/>
              </a:ext>
            </a:extLst>
          </p:cNvPr>
          <p:cNvSpPr/>
          <p:nvPr/>
        </p:nvSpPr>
        <p:spPr>
          <a:xfrm>
            <a:off x="4692951" y="4000083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E51F1E-49EF-427E-A0D0-13630861A752}"/>
              </a:ext>
            </a:extLst>
          </p:cNvPr>
          <p:cNvSpPr/>
          <p:nvPr/>
        </p:nvSpPr>
        <p:spPr>
          <a:xfrm>
            <a:off x="4654664" y="4338186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7DB999-9DC9-C787-041F-188C6796C954}"/>
              </a:ext>
            </a:extLst>
          </p:cNvPr>
          <p:cNvSpPr/>
          <p:nvPr/>
        </p:nvSpPr>
        <p:spPr>
          <a:xfrm>
            <a:off x="4578198" y="4588497"/>
            <a:ext cx="238654" cy="238654"/>
          </a:xfrm>
          <a:prstGeom prst="ellipse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26C165-F54D-E9CE-A53D-33E330055215}"/>
              </a:ext>
            </a:extLst>
          </p:cNvPr>
          <p:cNvSpPr/>
          <p:nvPr/>
        </p:nvSpPr>
        <p:spPr>
          <a:xfrm>
            <a:off x="4683123" y="5835190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928075-4E2C-0760-39A4-5153945BC730}"/>
              </a:ext>
            </a:extLst>
          </p:cNvPr>
          <p:cNvSpPr/>
          <p:nvPr/>
        </p:nvSpPr>
        <p:spPr>
          <a:xfrm>
            <a:off x="6318703" y="5228544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C8CB17-3E02-1337-5CC4-846F05419871}"/>
              </a:ext>
            </a:extLst>
          </p:cNvPr>
          <p:cNvSpPr/>
          <p:nvPr/>
        </p:nvSpPr>
        <p:spPr>
          <a:xfrm>
            <a:off x="6928476" y="4750399"/>
            <a:ext cx="238654" cy="23865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CF8DC-D049-A3D8-93AE-2AADD11F848A}"/>
              </a:ext>
            </a:extLst>
          </p:cNvPr>
          <p:cNvSpPr/>
          <p:nvPr/>
        </p:nvSpPr>
        <p:spPr>
          <a:xfrm>
            <a:off x="3864425" y="5081948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234047-A1AF-0CB3-27CF-AC1BF04F0383}"/>
              </a:ext>
            </a:extLst>
          </p:cNvPr>
          <p:cNvSpPr/>
          <p:nvPr/>
        </p:nvSpPr>
        <p:spPr>
          <a:xfrm>
            <a:off x="3718400" y="4206498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BD56FD-5FA6-070C-DA3D-78BD6B766B87}"/>
              </a:ext>
            </a:extLst>
          </p:cNvPr>
          <p:cNvSpPr/>
          <p:nvPr/>
        </p:nvSpPr>
        <p:spPr>
          <a:xfrm>
            <a:off x="4094786" y="4359832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E70CD3-8146-15C7-DF14-46FE3A54AF5A}"/>
              </a:ext>
            </a:extLst>
          </p:cNvPr>
          <p:cNvSpPr/>
          <p:nvPr/>
        </p:nvSpPr>
        <p:spPr>
          <a:xfrm>
            <a:off x="4121905" y="4653813"/>
            <a:ext cx="238654" cy="23865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AB1789-FB2C-E448-4C0B-5DC84DCE2EB3}"/>
              </a:ext>
            </a:extLst>
          </p:cNvPr>
          <p:cNvSpPr/>
          <p:nvPr/>
        </p:nvSpPr>
        <p:spPr>
          <a:xfrm>
            <a:off x="5664199" y="3282425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79289C-3AD4-25CA-768C-31BE0DDBD08D}"/>
              </a:ext>
            </a:extLst>
          </p:cNvPr>
          <p:cNvSpPr/>
          <p:nvPr/>
        </p:nvSpPr>
        <p:spPr>
          <a:xfrm>
            <a:off x="5007239" y="3499924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3D4BC2-E82E-6B5D-7092-D038AA722079}"/>
              </a:ext>
            </a:extLst>
          </p:cNvPr>
          <p:cNvSpPr/>
          <p:nvPr/>
        </p:nvSpPr>
        <p:spPr>
          <a:xfrm>
            <a:off x="5673849" y="3995213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1B8C17-3EF8-3E8B-E340-F3FD2D9292DB}"/>
              </a:ext>
            </a:extLst>
          </p:cNvPr>
          <p:cNvSpPr/>
          <p:nvPr/>
        </p:nvSpPr>
        <p:spPr>
          <a:xfrm>
            <a:off x="5713185" y="4207778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77D88F-B9A5-8316-D045-6CD0A96637E5}"/>
              </a:ext>
            </a:extLst>
          </p:cNvPr>
          <p:cNvSpPr/>
          <p:nvPr/>
        </p:nvSpPr>
        <p:spPr>
          <a:xfrm>
            <a:off x="5213235" y="4313310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53746C-7A73-038D-DBF8-08DB972AB0E8}"/>
              </a:ext>
            </a:extLst>
          </p:cNvPr>
          <p:cNvSpPr/>
          <p:nvPr/>
        </p:nvSpPr>
        <p:spPr>
          <a:xfrm>
            <a:off x="6916474" y="3809166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48FB9E-1F79-3FC6-F52C-BEC416F3C649}"/>
              </a:ext>
            </a:extLst>
          </p:cNvPr>
          <p:cNvSpPr/>
          <p:nvPr/>
        </p:nvSpPr>
        <p:spPr>
          <a:xfrm>
            <a:off x="7257922" y="3445494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043EB4-44B3-AD25-60F8-236F226B6EDC}"/>
              </a:ext>
            </a:extLst>
          </p:cNvPr>
          <p:cNvSpPr/>
          <p:nvPr/>
        </p:nvSpPr>
        <p:spPr>
          <a:xfrm>
            <a:off x="7406239" y="3071299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0ECD4F-109A-A438-A1B0-E5A7A8D0DA1B}"/>
              </a:ext>
            </a:extLst>
          </p:cNvPr>
          <p:cNvSpPr/>
          <p:nvPr/>
        </p:nvSpPr>
        <p:spPr>
          <a:xfrm>
            <a:off x="6916381" y="2845419"/>
            <a:ext cx="238654" cy="238654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BF2A115-966D-9155-AAAB-EA79BE0DDF9E}"/>
              </a:ext>
            </a:extLst>
          </p:cNvPr>
          <p:cNvSpPr/>
          <p:nvPr/>
        </p:nvSpPr>
        <p:spPr>
          <a:xfrm>
            <a:off x="4844012" y="2186833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E34F01-3985-4DDF-E9B2-7CDB33D5D827}"/>
              </a:ext>
            </a:extLst>
          </p:cNvPr>
          <p:cNvSpPr/>
          <p:nvPr/>
        </p:nvSpPr>
        <p:spPr>
          <a:xfrm>
            <a:off x="3434312" y="2626344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55ED9C-E187-0A31-9922-5ACD275EB3A7}"/>
              </a:ext>
            </a:extLst>
          </p:cNvPr>
          <p:cNvSpPr/>
          <p:nvPr/>
        </p:nvSpPr>
        <p:spPr>
          <a:xfrm>
            <a:off x="3424787" y="1530969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AB34F27-F6DE-B7DB-C780-DD65597F6E82}"/>
              </a:ext>
            </a:extLst>
          </p:cNvPr>
          <p:cNvSpPr/>
          <p:nvPr/>
        </p:nvSpPr>
        <p:spPr>
          <a:xfrm>
            <a:off x="2489976" y="1464294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49B0D8-25BA-7AA5-5FF2-A151088211B8}"/>
              </a:ext>
            </a:extLst>
          </p:cNvPr>
          <p:cNvSpPr/>
          <p:nvPr/>
        </p:nvSpPr>
        <p:spPr>
          <a:xfrm>
            <a:off x="2152518" y="1880672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388D6-BB29-C26D-F0DD-9359B861333B}"/>
              </a:ext>
            </a:extLst>
          </p:cNvPr>
          <p:cNvSpPr/>
          <p:nvPr/>
        </p:nvSpPr>
        <p:spPr>
          <a:xfrm>
            <a:off x="2880501" y="1969119"/>
            <a:ext cx="238654" cy="23865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20D4E7-E7EC-1B42-1720-4DC92E5AD2A4}"/>
              </a:ext>
            </a:extLst>
          </p:cNvPr>
          <p:cNvSpPr/>
          <p:nvPr/>
        </p:nvSpPr>
        <p:spPr>
          <a:xfrm>
            <a:off x="5652077" y="3723071"/>
            <a:ext cx="238654" cy="238654"/>
          </a:xfrm>
          <a:prstGeom prst="ellipse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EE183-091B-7B48-CD98-5FC94589B510}"/>
              </a:ext>
            </a:extLst>
          </p:cNvPr>
          <p:cNvSpPr txBox="1"/>
          <p:nvPr/>
        </p:nvSpPr>
        <p:spPr>
          <a:xfrm>
            <a:off x="10226877" y="495808"/>
            <a:ext cx="2100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Northern extraction wells are active during rebound.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5BB324-0235-D878-0924-2A32FC1FB386}"/>
              </a:ext>
            </a:extLst>
          </p:cNvPr>
          <p:cNvCxnSpPr>
            <a:stCxn id="36" idx="1"/>
          </p:cNvCxnSpPr>
          <p:nvPr/>
        </p:nvCxnSpPr>
        <p:spPr>
          <a:xfrm flipH="1">
            <a:off x="7871895" y="957473"/>
            <a:ext cx="2354982" cy="342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897C95-DB33-15E2-370F-AC760F2196DB}"/>
              </a:ext>
            </a:extLst>
          </p:cNvPr>
          <p:cNvSpPr txBox="1"/>
          <p:nvPr/>
        </p:nvSpPr>
        <p:spPr>
          <a:xfrm>
            <a:off x="8126288" y="4791713"/>
            <a:ext cx="210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Mapped Plume from 2021</a:t>
            </a:r>
          </a:p>
        </p:txBody>
      </p:sp>
    </p:spTree>
    <p:extLst>
      <p:ext uri="{BB962C8B-B14F-4D97-AF65-F5344CB8AC3E}">
        <p14:creationId xmlns:p14="http://schemas.microsoft.com/office/powerpoint/2010/main" val="274205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404" y="5796743"/>
            <a:ext cx="2339608" cy="1124447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C00000"/>
                </a:solidFill>
              </a:rPr>
              <a:t>EAST OF </a:t>
            </a:r>
            <a:br>
              <a:rPr lang="en-US" sz="3600" b="1" dirty="0">
                <a:solidFill>
                  <a:srgbClr val="C00000"/>
                </a:solidFill>
              </a:rPr>
            </a:br>
            <a:r>
              <a:rPr lang="en-US" sz="3600" b="1" dirty="0">
                <a:solidFill>
                  <a:srgbClr val="C00000"/>
                </a:solidFill>
              </a:rPr>
              <a:t>100-D-100</a:t>
            </a:r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8" y="2081994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259" y="2081994"/>
            <a:ext cx="5789741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97618-06AB-2C25-64AF-F72AF61DD108}"/>
              </a:ext>
            </a:extLst>
          </p:cNvPr>
          <p:cNvSpPr txBox="1"/>
          <p:nvPr/>
        </p:nvSpPr>
        <p:spPr>
          <a:xfrm>
            <a:off x="95828" y="5751374"/>
            <a:ext cx="10656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D5-133</a:t>
            </a:r>
            <a:r>
              <a:rPr lang="en-US" dirty="0"/>
              <a:t>: Cr increases during rebound period, significant WL decrease observed.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D5-129 was a </a:t>
            </a:r>
            <a:r>
              <a:rPr lang="en-US" b="1" dirty="0"/>
              <a:t>strong injection well since 2014</a:t>
            </a:r>
            <a:r>
              <a:rPr lang="en-US" dirty="0"/>
              <a:t>, went from 500 gpm to 0 during rebound. Closest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D5-133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is plume moving east? Or missing another source.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AB3533-5DB9-DE7D-00A5-8D2D8ABB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120" y="-30301"/>
            <a:ext cx="3611880" cy="18279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A6FF55-F9DC-5D68-E8FE-5179FA4A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445" y="-14174"/>
            <a:ext cx="3951674" cy="190232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5038D4-4BD6-9CB8-006F-94A77A9641E1}"/>
              </a:ext>
            </a:extLst>
          </p:cNvPr>
          <p:cNvCxnSpPr/>
          <p:nvPr/>
        </p:nvCxnSpPr>
        <p:spPr>
          <a:xfrm>
            <a:off x="11198578" y="3014133"/>
            <a:ext cx="395111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9891FA-8477-7C02-AA2A-393012FE0CAB}"/>
              </a:ext>
            </a:extLst>
          </p:cNvPr>
          <p:cNvSpPr txBox="1"/>
          <p:nvPr/>
        </p:nvSpPr>
        <p:spPr>
          <a:xfrm>
            <a:off x="5148738" y="1112757"/>
            <a:ext cx="21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Offline in 4/23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14B3AC-65BD-2BB9-8B0E-A7201A29F738}"/>
              </a:ext>
            </a:extLst>
          </p:cNvPr>
          <p:cNvCxnSpPr>
            <a:cxnSpLocks/>
          </p:cNvCxnSpPr>
          <p:nvPr/>
        </p:nvCxnSpPr>
        <p:spPr>
          <a:xfrm>
            <a:off x="5849786" y="3704604"/>
            <a:ext cx="0" cy="754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A2F125A-B42F-CDAB-2735-FF5DE9F3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282571"/>
            <a:ext cx="2209647" cy="14861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972ECF6-3ACE-01FE-0A42-5C0D41F2FC2D}"/>
              </a:ext>
            </a:extLst>
          </p:cNvPr>
          <p:cNvSpPr txBox="1"/>
          <p:nvPr/>
        </p:nvSpPr>
        <p:spPr>
          <a:xfrm>
            <a:off x="180975" y="0"/>
            <a:ext cx="23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Mapped Plume 2014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F55A41B-4231-57F8-6E73-83090751D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032" y="296745"/>
            <a:ext cx="2175005" cy="14861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7B6334A-78ED-CA88-0414-BDDA5A703FA8}"/>
              </a:ext>
            </a:extLst>
          </p:cNvPr>
          <p:cNvSpPr txBox="1"/>
          <p:nvPr/>
        </p:nvSpPr>
        <p:spPr>
          <a:xfrm>
            <a:off x="2508047" y="0"/>
            <a:ext cx="230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Mapped Plume 2016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6B9281-CC6A-B23C-AC6C-AA76E26BC382}"/>
              </a:ext>
            </a:extLst>
          </p:cNvPr>
          <p:cNvSpPr/>
          <p:nvPr/>
        </p:nvSpPr>
        <p:spPr>
          <a:xfrm>
            <a:off x="4628444" y="102904"/>
            <a:ext cx="313012" cy="7374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6F43BF-284E-6399-5704-2AC53C4B2322}"/>
              </a:ext>
            </a:extLst>
          </p:cNvPr>
          <p:cNvSpPr/>
          <p:nvPr/>
        </p:nvSpPr>
        <p:spPr>
          <a:xfrm>
            <a:off x="3990975" y="1482089"/>
            <a:ext cx="539115" cy="91441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6EC9C-FBB0-75EE-57E0-BF64AFD1FB0E}"/>
              </a:ext>
            </a:extLst>
          </p:cNvPr>
          <p:cNvSpPr/>
          <p:nvPr/>
        </p:nvSpPr>
        <p:spPr>
          <a:xfrm>
            <a:off x="1801535" y="1591887"/>
            <a:ext cx="438745" cy="91441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9A7759-A9EF-603B-6CC5-F5A59CBF9FBC}"/>
              </a:ext>
            </a:extLst>
          </p:cNvPr>
          <p:cNvSpPr/>
          <p:nvPr/>
        </p:nvSpPr>
        <p:spPr>
          <a:xfrm>
            <a:off x="4782930" y="1707048"/>
            <a:ext cx="3557835" cy="1952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992" y="1890804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787" y="1890804"/>
            <a:ext cx="5856213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D3679-B7EA-387A-6A91-34464E359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6"/>
          <a:stretch/>
        </p:blipFill>
        <p:spPr>
          <a:xfrm>
            <a:off x="8376911" y="25057"/>
            <a:ext cx="3815089" cy="172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5D6F8-BD1C-E5CA-0A5F-D27BA91CB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045" y="25057"/>
            <a:ext cx="3591868" cy="1729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2321AA-C7B8-5345-378D-C93CA3D68E1B}"/>
              </a:ext>
            </a:extLst>
          </p:cNvPr>
          <p:cNvSpPr txBox="1"/>
          <p:nvPr/>
        </p:nvSpPr>
        <p:spPr>
          <a:xfrm>
            <a:off x="6016324" y="802082"/>
            <a:ext cx="227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D5-42 Offline in SP 30</a:t>
            </a:r>
          </a:p>
          <a:p>
            <a:r>
              <a:rPr lang="en-US" dirty="0"/>
              <a:t>(2016)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94230-E0EC-6305-AFCF-EAB17AB47CEB}"/>
              </a:ext>
            </a:extLst>
          </p:cNvPr>
          <p:cNvSpPr txBox="1"/>
          <p:nvPr/>
        </p:nvSpPr>
        <p:spPr>
          <a:xfrm>
            <a:off x="593271" y="5586033"/>
            <a:ext cx="1131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D2-14</a:t>
            </a:r>
            <a:r>
              <a:rPr lang="en-US" dirty="0"/>
              <a:t>: Cr increases during rebound period, significant WL decrease observed.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D2-14 </a:t>
            </a:r>
            <a:r>
              <a:rPr lang="en-US" dirty="0"/>
              <a:t>is located N-NW of 100-D-100.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D5-129 was a strong injection well, went from 500 gpm to 0 during rebound (D5-42 was already offline).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3300"/>
                </a:solidFill>
              </a:rPr>
              <a:t>D5-160 </a:t>
            </a:r>
            <a:r>
              <a:rPr lang="en-US" dirty="0"/>
              <a:t>and </a:t>
            </a:r>
            <a:r>
              <a:rPr lang="en-US" dirty="0">
                <a:solidFill>
                  <a:srgbClr val="2F6614"/>
                </a:solidFill>
              </a:rPr>
              <a:t>D5-103: </a:t>
            </a:r>
            <a:r>
              <a:rPr lang="en-US" dirty="0"/>
              <a:t>Spikes (not increases) at start of rebound observed (Ext D5-160 ON in SP 111 and 112)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A983C6-E2D9-70F7-9501-91826967E621}"/>
              </a:ext>
            </a:extLst>
          </p:cNvPr>
          <p:cNvCxnSpPr>
            <a:cxnSpLocks/>
          </p:cNvCxnSpPr>
          <p:nvPr/>
        </p:nvCxnSpPr>
        <p:spPr>
          <a:xfrm>
            <a:off x="11887979" y="2259724"/>
            <a:ext cx="0" cy="754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91357C-1460-5CE3-CB36-2F15D303DC19}"/>
              </a:ext>
            </a:extLst>
          </p:cNvPr>
          <p:cNvCxnSpPr>
            <a:cxnSpLocks/>
          </p:cNvCxnSpPr>
          <p:nvPr/>
        </p:nvCxnSpPr>
        <p:spPr>
          <a:xfrm>
            <a:off x="11322756" y="3837733"/>
            <a:ext cx="242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48392C-790B-D9E0-1540-BF99DE83AB43}"/>
              </a:ext>
            </a:extLst>
          </p:cNvPr>
          <p:cNvCxnSpPr>
            <a:cxnSpLocks/>
          </p:cNvCxnSpPr>
          <p:nvPr/>
        </p:nvCxnSpPr>
        <p:spPr>
          <a:xfrm>
            <a:off x="11305239" y="2989314"/>
            <a:ext cx="2425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A5A877-E21B-26C9-3AFF-D46FAE351B49}"/>
              </a:ext>
            </a:extLst>
          </p:cNvPr>
          <p:cNvCxnSpPr>
            <a:cxnSpLocks/>
          </p:cNvCxnSpPr>
          <p:nvPr/>
        </p:nvCxnSpPr>
        <p:spPr>
          <a:xfrm>
            <a:off x="5776214" y="2674591"/>
            <a:ext cx="0" cy="754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88B5277-D60E-6811-5156-9F1E5A42C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/>
          <a:stretch/>
        </p:blipFill>
        <p:spPr>
          <a:xfrm>
            <a:off x="1381125" y="25056"/>
            <a:ext cx="3447672" cy="17291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2CF4CC-3881-07EB-767A-D843D8788241}"/>
              </a:ext>
            </a:extLst>
          </p:cNvPr>
          <p:cNvSpPr txBox="1"/>
          <p:nvPr/>
        </p:nvSpPr>
        <p:spPr>
          <a:xfrm>
            <a:off x="2291630" y="708434"/>
            <a:ext cx="2159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D5-160 Online in SP 3/23 and 4/23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55"/>
            <a:ext cx="1639966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100-D-100</a:t>
            </a:r>
          </a:p>
        </p:txBody>
      </p:sp>
    </p:spTree>
    <p:extLst>
      <p:ext uri="{BB962C8B-B14F-4D97-AF65-F5344CB8AC3E}">
        <p14:creationId xmlns:p14="http://schemas.microsoft.com/office/powerpoint/2010/main" val="257591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992" y="1939886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787" y="1939886"/>
            <a:ext cx="5856213" cy="374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90C3A-D73D-2DC1-576D-EED1A89AF48C}"/>
              </a:ext>
            </a:extLst>
          </p:cNvPr>
          <p:cNvSpPr txBox="1"/>
          <p:nvPr/>
        </p:nvSpPr>
        <p:spPr>
          <a:xfrm>
            <a:off x="572936" y="5674655"/>
            <a:ext cx="11315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D5-149, </a:t>
            </a:r>
            <a:r>
              <a:rPr lang="en-US" dirty="0">
                <a:solidFill>
                  <a:srgbClr val="009900"/>
                </a:solidFill>
              </a:rPr>
              <a:t>D5-151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rgbClr val="C00000"/>
                </a:solidFill>
              </a:rPr>
              <a:t>D5-152</a:t>
            </a:r>
            <a:r>
              <a:rPr lang="en-US" dirty="0"/>
              <a:t>: Cr increases during rebound period, WL </a:t>
            </a:r>
            <a:r>
              <a:rPr lang="en-US" dirty="0" err="1"/>
              <a:t>incr</a:t>
            </a:r>
            <a:r>
              <a:rPr lang="en-US" dirty="0"/>
              <a:t> and </a:t>
            </a:r>
            <a:r>
              <a:rPr lang="en-US" dirty="0" err="1"/>
              <a:t>decr</a:t>
            </a:r>
            <a:r>
              <a:rPr lang="en-US" dirty="0"/>
              <a:t> during rebound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D5-104 and D5-34 stop extracting during rebound, could lead to increasing trends in mon. wells listed above?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D5-149</a:t>
            </a:r>
            <a:r>
              <a:rPr lang="en-US" dirty="0"/>
              <a:t> located N of hot spot, flow moving north? (northern </a:t>
            </a:r>
            <a:r>
              <a:rPr lang="en-US" dirty="0" err="1"/>
              <a:t>ext</a:t>
            </a:r>
            <a:r>
              <a:rPr lang="en-US" dirty="0"/>
              <a:t> wells outside rebound subarea still active)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F6614"/>
                </a:solidFill>
              </a:rPr>
              <a:t>D5-151</a:t>
            </a:r>
            <a:r>
              <a:rPr lang="en-US" dirty="0"/>
              <a:t>: Cr spike (not increase) in middle of rebound observed (Could be due to </a:t>
            </a:r>
            <a:r>
              <a:rPr lang="en-US" dirty="0" err="1"/>
              <a:t>ext</a:t>
            </a:r>
            <a:r>
              <a:rPr lang="en-US" dirty="0"/>
              <a:t> D5-151 ON in SP 110 to 112)?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A609DD-CDBF-2681-65D5-A39743E6ECDB}"/>
              </a:ext>
            </a:extLst>
          </p:cNvPr>
          <p:cNvCxnSpPr>
            <a:cxnSpLocks/>
          </p:cNvCxnSpPr>
          <p:nvPr/>
        </p:nvCxnSpPr>
        <p:spPr>
          <a:xfrm>
            <a:off x="11610975" y="3531132"/>
            <a:ext cx="116064" cy="270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79E32A-A53C-C661-5AF0-02F2528573CB}"/>
              </a:ext>
            </a:extLst>
          </p:cNvPr>
          <p:cNvCxnSpPr>
            <a:cxnSpLocks/>
          </p:cNvCxnSpPr>
          <p:nvPr/>
        </p:nvCxnSpPr>
        <p:spPr>
          <a:xfrm>
            <a:off x="11669007" y="3012189"/>
            <a:ext cx="116064" cy="270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0FE1A-7CE2-C76B-0B93-825ADAD42149}"/>
              </a:ext>
            </a:extLst>
          </p:cNvPr>
          <p:cNvCxnSpPr>
            <a:cxnSpLocks/>
          </p:cNvCxnSpPr>
          <p:nvPr/>
        </p:nvCxnSpPr>
        <p:spPr>
          <a:xfrm flipV="1">
            <a:off x="11887979" y="4443171"/>
            <a:ext cx="0" cy="314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342BD3-4B64-DB55-1688-CBA36C89B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130" y="0"/>
            <a:ext cx="3591866" cy="17291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44E56-42AA-E967-F9A4-09FCE7AD0906}"/>
              </a:ext>
            </a:extLst>
          </p:cNvPr>
          <p:cNvSpPr txBox="1"/>
          <p:nvPr/>
        </p:nvSpPr>
        <p:spPr>
          <a:xfrm>
            <a:off x="7378611" y="148684"/>
            <a:ext cx="227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D5-151 pulse in SP 2/23 to 4/23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D40B67-8875-C46C-9556-A3A65B66B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1414" y="-20096"/>
            <a:ext cx="3591866" cy="1729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9397" y="5236914"/>
            <a:ext cx="236557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100-D-56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77C71A-C8E6-EDC4-4479-DECF061ED4B2}"/>
              </a:ext>
            </a:extLst>
          </p:cNvPr>
          <p:cNvCxnSpPr>
            <a:cxnSpLocks/>
          </p:cNvCxnSpPr>
          <p:nvPr/>
        </p:nvCxnSpPr>
        <p:spPr>
          <a:xfrm flipH="1">
            <a:off x="10439400" y="1226667"/>
            <a:ext cx="470544" cy="0"/>
          </a:xfrm>
          <a:prstGeom prst="line">
            <a:avLst/>
          </a:prstGeom>
          <a:ln w="127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49D241-2972-4E13-E9AA-B6528FA7CCC4}"/>
              </a:ext>
            </a:extLst>
          </p:cNvPr>
          <p:cNvCxnSpPr>
            <a:cxnSpLocks/>
          </p:cNvCxnSpPr>
          <p:nvPr/>
        </p:nvCxnSpPr>
        <p:spPr>
          <a:xfrm flipH="1">
            <a:off x="10144125" y="1569567"/>
            <a:ext cx="470544" cy="0"/>
          </a:xfrm>
          <a:prstGeom prst="line">
            <a:avLst/>
          </a:prstGeom>
          <a:ln w="127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54E9548-53EB-057A-6EDE-D372352AC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951" y="-12131"/>
            <a:ext cx="2306488" cy="230981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EF06927-9EBF-E51F-4B10-EE0293462928}"/>
              </a:ext>
            </a:extLst>
          </p:cNvPr>
          <p:cNvSpPr/>
          <p:nvPr/>
        </p:nvSpPr>
        <p:spPr>
          <a:xfrm>
            <a:off x="10749491" y="1296928"/>
            <a:ext cx="125910" cy="125910"/>
          </a:xfrm>
          <a:prstGeom prst="ellipse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DE48B3-DDB4-8B91-453E-70E692FBD9BF}"/>
              </a:ext>
            </a:extLst>
          </p:cNvPr>
          <p:cNvSpPr/>
          <p:nvPr/>
        </p:nvSpPr>
        <p:spPr>
          <a:xfrm>
            <a:off x="11158119" y="1569567"/>
            <a:ext cx="125910" cy="125910"/>
          </a:xfrm>
          <a:prstGeom prst="ellipse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B8B829-433D-516B-9BF7-8BACDB0FDCAF}"/>
              </a:ext>
            </a:extLst>
          </p:cNvPr>
          <p:cNvSpPr/>
          <p:nvPr/>
        </p:nvSpPr>
        <p:spPr>
          <a:xfrm>
            <a:off x="11095164" y="2004536"/>
            <a:ext cx="125910" cy="125910"/>
          </a:xfrm>
          <a:prstGeom prst="ellipse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0685962-5929-3D1A-E00F-9B961C79B1B7}"/>
              </a:ext>
            </a:extLst>
          </p:cNvPr>
          <p:cNvSpPr/>
          <p:nvPr/>
        </p:nvSpPr>
        <p:spPr>
          <a:xfrm>
            <a:off x="11284029" y="930036"/>
            <a:ext cx="125910" cy="125910"/>
          </a:xfrm>
          <a:prstGeom prst="ellipse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E8E527-478A-65B4-1104-3AEB4B6BB10F}"/>
              </a:ext>
            </a:extLst>
          </p:cNvPr>
          <p:cNvSpPr/>
          <p:nvPr/>
        </p:nvSpPr>
        <p:spPr>
          <a:xfrm>
            <a:off x="10544821" y="114563"/>
            <a:ext cx="125910" cy="125910"/>
          </a:xfrm>
          <a:prstGeom prst="ellipse">
            <a:avLst/>
          </a:prstGeom>
          <a:noFill/>
          <a:ln w="19050">
            <a:solidFill>
              <a:srgbClr val="00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2B6506-5A7E-F322-0D1E-4E003B6F0D3D}"/>
              </a:ext>
            </a:extLst>
          </p:cNvPr>
          <p:cNvSpPr txBox="1"/>
          <p:nvPr/>
        </p:nvSpPr>
        <p:spPr>
          <a:xfrm>
            <a:off x="5129444" y="855705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D5-104 stops in 5/23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B74A5A-4205-86AF-89D1-522B85FBFBD7}"/>
              </a:ext>
            </a:extLst>
          </p:cNvPr>
          <p:cNvCxnSpPr>
            <a:cxnSpLocks/>
          </p:cNvCxnSpPr>
          <p:nvPr/>
        </p:nvCxnSpPr>
        <p:spPr>
          <a:xfrm flipV="1">
            <a:off x="11296531" y="1069562"/>
            <a:ext cx="0" cy="314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CBB48B1-2151-6DE6-FB7A-782103440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131"/>
            <a:ext cx="3591866" cy="17291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0D3BD6-C2FF-D6D7-FB59-E888C7D89AE5}"/>
              </a:ext>
            </a:extLst>
          </p:cNvPr>
          <p:cNvSpPr txBox="1"/>
          <p:nvPr/>
        </p:nvSpPr>
        <p:spPr>
          <a:xfrm>
            <a:off x="1514477" y="923236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D5-34 stops in 5/23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858C4B-D77F-E9B1-0E71-AC15F328C734}"/>
              </a:ext>
            </a:extLst>
          </p:cNvPr>
          <p:cNvCxnSpPr>
            <a:cxnSpLocks/>
          </p:cNvCxnSpPr>
          <p:nvPr/>
        </p:nvCxnSpPr>
        <p:spPr>
          <a:xfrm>
            <a:off x="5881636" y="3156842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C44307-BF5C-9194-A3BF-908993D01FB3}"/>
              </a:ext>
            </a:extLst>
          </p:cNvPr>
          <p:cNvCxnSpPr>
            <a:cxnSpLocks/>
          </p:cNvCxnSpPr>
          <p:nvPr/>
        </p:nvCxnSpPr>
        <p:spPr>
          <a:xfrm>
            <a:off x="5660261" y="2641728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17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992" y="1705202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787" y="1705202"/>
            <a:ext cx="5856213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6BBFF6-49EC-404D-9C87-F9796ABA2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4"/>
          <a:stretch/>
        </p:blipFill>
        <p:spPr>
          <a:xfrm>
            <a:off x="9265509" y="0"/>
            <a:ext cx="2926491" cy="20049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7C0E01F-8958-2946-5877-9D28FA494765}"/>
              </a:ext>
            </a:extLst>
          </p:cNvPr>
          <p:cNvSpPr/>
          <p:nvPr/>
        </p:nvSpPr>
        <p:spPr>
          <a:xfrm>
            <a:off x="10086840" y="1837113"/>
            <a:ext cx="146858" cy="146858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F132B5-1EB5-E728-E3BC-D4AB416418F6}"/>
              </a:ext>
            </a:extLst>
          </p:cNvPr>
          <p:cNvSpPr/>
          <p:nvPr/>
        </p:nvSpPr>
        <p:spPr>
          <a:xfrm>
            <a:off x="10508019" y="1002473"/>
            <a:ext cx="146858" cy="146858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3E1B6F-95A2-F579-4602-F0932471BEE8}"/>
              </a:ext>
            </a:extLst>
          </p:cNvPr>
          <p:cNvSpPr/>
          <p:nvPr/>
        </p:nvSpPr>
        <p:spPr>
          <a:xfrm>
            <a:off x="10508019" y="490173"/>
            <a:ext cx="146858" cy="146858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A6ACC2-6486-ED49-8C11-654E6D18C117}"/>
              </a:ext>
            </a:extLst>
          </p:cNvPr>
          <p:cNvSpPr/>
          <p:nvPr/>
        </p:nvSpPr>
        <p:spPr>
          <a:xfrm>
            <a:off x="9765416" y="172194"/>
            <a:ext cx="146858" cy="146858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89DB7-AB38-4D14-87BF-3A1CE3037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757" y="0"/>
            <a:ext cx="3591866" cy="1729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1D9A5-BA28-E660-FF27-2BEBB7A2851B}"/>
              </a:ext>
            </a:extLst>
          </p:cNvPr>
          <p:cNvSpPr txBox="1"/>
          <p:nvPr/>
        </p:nvSpPr>
        <p:spPr>
          <a:xfrm>
            <a:off x="6165797" y="826165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D5-146 stops in 5/23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B54898-FD2E-56AC-0164-3C791325A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344" y="7965"/>
            <a:ext cx="3591864" cy="172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D43409-1F35-437A-67C4-E2F3BF8ED3AC}"/>
              </a:ext>
            </a:extLst>
          </p:cNvPr>
          <p:cNvSpPr txBox="1"/>
          <p:nvPr/>
        </p:nvSpPr>
        <p:spPr>
          <a:xfrm>
            <a:off x="3506145" y="172194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D5-39 stops in 5/23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4" y="245623"/>
            <a:ext cx="3090822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WEST OF 100-D-56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2177F-00A1-5BEF-5F19-6884FC0C87AF}"/>
              </a:ext>
            </a:extLst>
          </p:cNvPr>
          <p:cNvSpPr txBox="1"/>
          <p:nvPr/>
        </p:nvSpPr>
        <p:spPr>
          <a:xfrm>
            <a:off x="593271" y="5380672"/>
            <a:ext cx="1131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900"/>
                </a:solidFill>
              </a:rPr>
              <a:t>D5-39: </a:t>
            </a:r>
            <a:r>
              <a:rPr lang="en-US" dirty="0"/>
              <a:t>Cr increases during rebound period; D5-39 stop extracting during rebound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D5-145</a:t>
            </a:r>
            <a:r>
              <a:rPr lang="en-US" dirty="0"/>
              <a:t>: Cr increases during rebound period; located west of 100-D-56 source, so in migration path.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D5-146 </a:t>
            </a:r>
            <a:r>
              <a:rPr lang="en-US" dirty="0">
                <a:highlight>
                  <a:srgbClr val="FFFF00"/>
                </a:highlight>
              </a:rPr>
              <a:t>increases even before rebound (in 2022), </a:t>
            </a:r>
            <a:r>
              <a:rPr lang="en-US" dirty="0" err="1">
                <a:highlight>
                  <a:srgbClr val="FFFF00"/>
                </a:highlight>
              </a:rPr>
              <a:t>ext</a:t>
            </a:r>
            <a:r>
              <a:rPr lang="en-US" dirty="0">
                <a:highlight>
                  <a:srgbClr val="FFFF00"/>
                </a:highlight>
              </a:rPr>
              <a:t> rates decreases drastically in 2022 and stops during rebound.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44CA4-B6F5-E7BC-FE94-D3625E0416BF}"/>
              </a:ext>
            </a:extLst>
          </p:cNvPr>
          <p:cNvCxnSpPr>
            <a:cxnSpLocks/>
          </p:cNvCxnSpPr>
          <p:nvPr/>
        </p:nvCxnSpPr>
        <p:spPr>
          <a:xfrm>
            <a:off x="11388097" y="2147416"/>
            <a:ext cx="116064" cy="270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4CE0FA-EB17-2DE4-928F-5A44E59EBE3F}"/>
              </a:ext>
            </a:extLst>
          </p:cNvPr>
          <p:cNvCxnSpPr>
            <a:cxnSpLocks/>
          </p:cNvCxnSpPr>
          <p:nvPr/>
        </p:nvCxnSpPr>
        <p:spPr>
          <a:xfrm>
            <a:off x="11671126" y="3392817"/>
            <a:ext cx="116064" cy="270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D62BB6-E56F-AFD7-CE0B-6F6C00A87E10}"/>
              </a:ext>
            </a:extLst>
          </p:cNvPr>
          <p:cNvCxnSpPr>
            <a:cxnSpLocks/>
          </p:cNvCxnSpPr>
          <p:nvPr/>
        </p:nvCxnSpPr>
        <p:spPr>
          <a:xfrm>
            <a:off x="5881636" y="3491141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BFC75A-3686-0F4B-E5AE-777B974DFBAA}"/>
              </a:ext>
            </a:extLst>
          </p:cNvPr>
          <p:cNvCxnSpPr>
            <a:cxnSpLocks/>
          </p:cNvCxnSpPr>
          <p:nvPr/>
        </p:nvCxnSpPr>
        <p:spPr>
          <a:xfrm>
            <a:off x="5660261" y="3094012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5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0" y="31160"/>
            <a:ext cx="3075283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NW OF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95" y="1689647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226" y="1689647"/>
            <a:ext cx="5789741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42EDD-1DD8-7EEA-8766-0EC9D639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214" y="0"/>
            <a:ext cx="2633785" cy="16052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895A41-0F20-EBBB-9747-2ED863E18BF4}"/>
              </a:ext>
            </a:extLst>
          </p:cNvPr>
          <p:cNvSpPr/>
          <p:nvPr/>
        </p:nvSpPr>
        <p:spPr>
          <a:xfrm>
            <a:off x="9698455" y="697235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5A531E-966B-75B8-CAC0-49842EE7C0E5}"/>
              </a:ext>
            </a:extLst>
          </p:cNvPr>
          <p:cNvSpPr/>
          <p:nvPr/>
        </p:nvSpPr>
        <p:spPr>
          <a:xfrm>
            <a:off x="9960222" y="357498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B66265-16FD-7DE3-1569-167C7CD584D3}"/>
              </a:ext>
            </a:extLst>
          </p:cNvPr>
          <p:cNvSpPr/>
          <p:nvPr/>
        </p:nvSpPr>
        <p:spPr>
          <a:xfrm>
            <a:off x="10267549" y="765082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462577-71B4-92C6-02D7-DC07B1EB177D}"/>
              </a:ext>
            </a:extLst>
          </p:cNvPr>
          <p:cNvSpPr/>
          <p:nvPr/>
        </p:nvSpPr>
        <p:spPr>
          <a:xfrm>
            <a:off x="10711088" y="421797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F19489-2FD2-2CA2-C7C1-FA8EE816A401}"/>
              </a:ext>
            </a:extLst>
          </p:cNvPr>
          <p:cNvSpPr/>
          <p:nvPr/>
        </p:nvSpPr>
        <p:spPr>
          <a:xfrm>
            <a:off x="10708550" y="1282024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7C6065-785E-07D3-F7D7-42CEC2B848FC}"/>
              </a:ext>
            </a:extLst>
          </p:cNvPr>
          <p:cNvCxnSpPr>
            <a:cxnSpLocks/>
          </p:cNvCxnSpPr>
          <p:nvPr/>
        </p:nvCxnSpPr>
        <p:spPr>
          <a:xfrm>
            <a:off x="5860092" y="3227827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06365A-2907-B2D3-CD2B-901DEFDD7730}"/>
              </a:ext>
            </a:extLst>
          </p:cNvPr>
          <p:cNvCxnSpPr>
            <a:cxnSpLocks/>
          </p:cNvCxnSpPr>
          <p:nvPr/>
        </p:nvCxnSpPr>
        <p:spPr>
          <a:xfrm>
            <a:off x="10416412" y="3279597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EE0049-E0E2-8FCB-BD7C-601C2637F6C1}"/>
              </a:ext>
            </a:extLst>
          </p:cNvPr>
          <p:cNvCxnSpPr>
            <a:cxnSpLocks/>
          </p:cNvCxnSpPr>
          <p:nvPr/>
        </p:nvCxnSpPr>
        <p:spPr>
          <a:xfrm>
            <a:off x="11705849" y="2406278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DE8A56-7615-1024-BD1A-648307D1A3E7}"/>
              </a:ext>
            </a:extLst>
          </p:cNvPr>
          <p:cNvSpPr txBox="1"/>
          <p:nvPr/>
        </p:nvSpPr>
        <p:spPr>
          <a:xfrm>
            <a:off x="593271" y="5223360"/>
            <a:ext cx="11315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900"/>
                </a:solidFill>
              </a:rPr>
              <a:t>D5-41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increases even before rebound (since 2021), sitting on northern plume, and north of continuing sources (is northern plume migrating west or plume from continuing sources migrating north or both?)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D5-44</a:t>
            </a:r>
            <a:r>
              <a:rPr lang="en-US" dirty="0">
                <a:highlight>
                  <a:srgbClr val="FFFF00"/>
                </a:highlight>
              </a:rPr>
              <a:t> increases even before rebound (since 2017), probably because </a:t>
            </a:r>
            <a:r>
              <a:rPr lang="en-US" dirty="0" err="1">
                <a:highlight>
                  <a:srgbClr val="FFFF00"/>
                </a:highlight>
              </a:rPr>
              <a:t>inj</a:t>
            </a:r>
            <a:r>
              <a:rPr lang="en-US" dirty="0">
                <a:highlight>
                  <a:srgbClr val="FFFF00"/>
                </a:highlight>
              </a:rPr>
              <a:t> well at D5-44 stopped injecting in 2016 and it’s sitting on a plume and in direction path of migration of continuing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Wells NW of sources are &lt; 48 ug/L, but </a:t>
            </a:r>
            <a:r>
              <a:rPr lang="en-US" dirty="0">
                <a:highlight>
                  <a:srgbClr val="FFFF00"/>
                </a:highlight>
              </a:rPr>
              <a:t>D5-41 and D5-44 show increasing trend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177F30-2A4C-B381-A626-D97662518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0456" y="0"/>
            <a:ext cx="3591864" cy="17291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E01610-BD04-280E-B863-45F192A5B97E}"/>
              </a:ext>
            </a:extLst>
          </p:cNvPr>
          <p:cNvSpPr txBox="1"/>
          <p:nvPr/>
        </p:nvSpPr>
        <p:spPr>
          <a:xfrm>
            <a:off x="6998257" y="164229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D5-44 stops in SP 30 (2016)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55D4E4-4443-725F-8DF6-1B959F39BA54}"/>
              </a:ext>
            </a:extLst>
          </p:cNvPr>
          <p:cNvSpPr/>
          <p:nvPr/>
        </p:nvSpPr>
        <p:spPr>
          <a:xfrm>
            <a:off x="11833552" y="939957"/>
            <a:ext cx="107801" cy="107801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5793C-1A8D-5BD2-EB90-8D3933CB200E}"/>
              </a:ext>
            </a:extLst>
          </p:cNvPr>
          <p:cNvCxnSpPr>
            <a:cxnSpLocks/>
          </p:cNvCxnSpPr>
          <p:nvPr/>
        </p:nvCxnSpPr>
        <p:spPr>
          <a:xfrm>
            <a:off x="5530712" y="2800124"/>
            <a:ext cx="0" cy="2988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E631A40-B2BF-8FA2-FDBB-A7E2F396C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099" y="-19812"/>
            <a:ext cx="1999063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6C9-AB9D-AD7C-549C-75DE9DF1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65"/>
            <a:ext cx="4259694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SOUTH OF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E149C-7196-FB84-0D42-F7278C1C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17" y="1836420"/>
            <a:ext cx="5995805" cy="374904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D25669-F030-23F1-AFFC-87C8287E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886" y="1836420"/>
            <a:ext cx="5738864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EB2BA-1605-ABA9-8DFB-13E3292FE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074" y="0"/>
            <a:ext cx="2447925" cy="18304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D78BE07-5353-1CFB-F506-F3835C1637DB}"/>
              </a:ext>
            </a:extLst>
          </p:cNvPr>
          <p:cNvSpPr/>
          <p:nvPr/>
        </p:nvSpPr>
        <p:spPr>
          <a:xfrm>
            <a:off x="11794290" y="96941"/>
            <a:ext cx="105309" cy="105309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3AD978-2DEA-3298-72E5-55D5B7617365}"/>
              </a:ext>
            </a:extLst>
          </p:cNvPr>
          <p:cNvSpPr/>
          <p:nvPr/>
        </p:nvSpPr>
        <p:spPr>
          <a:xfrm>
            <a:off x="11248491" y="528311"/>
            <a:ext cx="105309" cy="105309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FF2200-7F72-2C17-82D7-66F796EB22B5}"/>
              </a:ext>
            </a:extLst>
          </p:cNvPr>
          <p:cNvSpPr/>
          <p:nvPr/>
        </p:nvSpPr>
        <p:spPr>
          <a:xfrm>
            <a:off x="9774344" y="1096065"/>
            <a:ext cx="105309" cy="105309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21B9B-1C2B-64F5-97CF-F77D41A36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3591864" cy="1729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536759-D0E8-19B5-8520-023C5F80884F}"/>
              </a:ext>
            </a:extLst>
          </p:cNvPr>
          <p:cNvSpPr txBox="1"/>
          <p:nvPr/>
        </p:nvSpPr>
        <p:spPr>
          <a:xfrm>
            <a:off x="7645882" y="864557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D5-128 stops in SP 5/23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94542-8632-2174-8B2D-4B393F2B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4587" y="7965"/>
            <a:ext cx="3591864" cy="1729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96B90A-B412-267D-046C-CFB69337566E}"/>
              </a:ext>
            </a:extLst>
          </p:cNvPr>
          <p:cNvSpPr txBox="1"/>
          <p:nvPr/>
        </p:nvSpPr>
        <p:spPr>
          <a:xfrm>
            <a:off x="3912388" y="172194"/>
            <a:ext cx="15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D5-148 stops in SP 5/23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3F2ECB-BF64-7341-1B73-23FBDACD2E97}"/>
              </a:ext>
            </a:extLst>
          </p:cNvPr>
          <p:cNvSpPr txBox="1"/>
          <p:nvPr/>
        </p:nvSpPr>
        <p:spPr>
          <a:xfrm>
            <a:off x="573873" y="5563510"/>
            <a:ext cx="11315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D5-128 </a:t>
            </a:r>
            <a:r>
              <a:rPr lang="en-US" dirty="0"/>
              <a:t>shows interesting WL behavior in rebound period. Probably due to conversion from INJ</a:t>
            </a:r>
            <a:r>
              <a:rPr lang="en-US" dirty="0">
                <a:sym typeface="Wingdings" panose="05000000000000000000" pitchFamily="2" charset="2"/>
              </a:rPr>
              <a:t>MON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D5-128</a:t>
            </a:r>
            <a:r>
              <a:rPr lang="en-US" dirty="0">
                <a:sym typeface="Wingdings" panose="05000000000000000000" pitchFamily="2" charset="2"/>
              </a:rPr>
              <a:t> has sparse WL and conc data to make a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Cr concentration for wells south of sources are &lt;= 10 ug/L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475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5B84-8EFD-8AF4-B47F-4170233F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73BC-81D6-AE1F-437C-8A33E586F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97F03-0C83-FCEB-ED31-DB38AF9D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75803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31E54-5C2B-7699-2E9F-D7CEEB03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79" y="0"/>
            <a:ext cx="48482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486</Words>
  <Application>Microsoft Office PowerPoint</Application>
  <PresentationFormat>Widescreen</PresentationFormat>
  <Paragraphs>50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EAST OF  100-D-100</vt:lpstr>
      <vt:lpstr>100-D-100</vt:lpstr>
      <vt:lpstr>100-D-56</vt:lpstr>
      <vt:lpstr>WEST OF 100-D-56</vt:lpstr>
      <vt:lpstr>NW OF SOURCES</vt:lpstr>
      <vt:lpstr>SOUTH OF 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Pedrazas</dc:creator>
  <cp:lastModifiedBy>Michelle Pedrazas</cp:lastModifiedBy>
  <cp:revision>7</cp:revision>
  <dcterms:created xsi:type="dcterms:W3CDTF">2024-02-07T20:22:48Z</dcterms:created>
  <dcterms:modified xsi:type="dcterms:W3CDTF">2024-02-09T16:50:35Z</dcterms:modified>
</cp:coreProperties>
</file>